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verage" charset="0"/>
      <p:regular r:id="rId19"/>
    </p:embeddedFont>
    <p:embeddedFont>
      <p:font typeface="Montserrat" charset="0"/>
      <p:regular r:id="rId20"/>
      <p:bold r:id="rId21"/>
      <p:italic r:id="rId22"/>
      <p:boldItalic r:id="rId23"/>
    </p:embeddedFont>
    <p:embeddedFont>
      <p:font typeface="Nunito" charset="0"/>
      <p:regular r:id="rId24"/>
      <p:bold r:id="rId25"/>
      <p:italic r:id="rId26"/>
      <p:boldItalic r:id="rId27"/>
    </p:embeddedFont>
    <p:embeddedFont>
      <p:font typeface="Lato" charset="0"/>
      <p:regular r:id="rId28"/>
      <p:bold r:id="rId29"/>
      <p:italic r:id="rId30"/>
      <p:boldItalic r:id="rId31"/>
    </p:embeddedFont>
    <p:embeddedFont>
      <p:font typeface="Roboto" charset="0"/>
      <p:regular r:id="rId32"/>
      <p:bold r:id="rId33"/>
      <p:italic r:id="rId34"/>
      <p:boldItalic r:id="rId35"/>
    </p:embeddedFont>
    <p:embeddedFont>
      <p:font typeface="Impact" pitchFamily="3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059" autoAdjust="0"/>
    <p:restoredTop sz="94660"/>
  </p:normalViewPr>
  <p:slideViewPr>
    <p:cSldViewPr snapToGrid="0">
      <p:cViewPr varScale="1">
        <p:scale>
          <a:sx n="91" d="100"/>
          <a:sy n="91" d="100"/>
        </p:scale>
        <p:origin x="-72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f87997393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f87997393_0_1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f87997393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f87997393_0_1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f87997393_0_1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f87997393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ad6ea9745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ad6ea9745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f87997393_0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f87997393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xml"/><Relationship Id="rId5" Type="http://schemas.openxmlformats.org/officeDocument/2006/relationships/slide" Target="slide5.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4.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4893600" y="1377825"/>
            <a:ext cx="42504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Average"/>
                <a:ea typeface="Average"/>
                <a:cs typeface="Average"/>
                <a:sym typeface="Average"/>
              </a:rPr>
              <a:t>TALKON </a:t>
            </a:r>
            <a:endParaRPr b="1">
              <a:latin typeface="Average"/>
              <a:ea typeface="Average"/>
              <a:cs typeface="Average"/>
              <a:sym typeface="Average"/>
            </a:endParaRPr>
          </a:p>
          <a:p>
            <a:pPr marL="0" lvl="0" indent="0" algn="l" rtl="0">
              <a:spcBef>
                <a:spcPts val="0"/>
              </a:spcBef>
              <a:spcAft>
                <a:spcPts val="0"/>
              </a:spcAft>
              <a:buNone/>
            </a:pPr>
            <a:r>
              <a:rPr lang="en-GB" b="1">
                <a:latin typeface="Average"/>
                <a:ea typeface="Average"/>
                <a:cs typeface="Average"/>
                <a:sym typeface="Average"/>
              </a:rPr>
              <a:t>PRESENTATION</a:t>
            </a:r>
            <a:endParaRPr b="1">
              <a:latin typeface="Average"/>
              <a:ea typeface="Average"/>
              <a:cs typeface="Average"/>
              <a:sym typeface="Average"/>
            </a:endParaRPr>
          </a:p>
        </p:txBody>
      </p:sp>
      <p:pic>
        <p:nvPicPr>
          <p:cNvPr id="229" name="Google Shape;229;p17"/>
          <p:cNvPicPr preferRelativeResize="0"/>
          <p:nvPr/>
        </p:nvPicPr>
        <p:blipFill>
          <a:blip r:embed="rId3">
            <a:alphaModFix/>
          </a:blip>
          <a:stretch>
            <a:fillRect/>
          </a:stretch>
        </p:blipFill>
        <p:spPr>
          <a:xfrm>
            <a:off x="0" y="0"/>
            <a:ext cx="485495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Font typeface="Arial"/>
              <a:buChar char="●"/>
            </a:pPr>
            <a:r>
              <a:rPr lang="en-GB" sz="2000" b="1">
                <a:solidFill>
                  <a:srgbClr val="FFFFFF"/>
                </a:solidFill>
                <a:latin typeface="Arial"/>
                <a:ea typeface="Arial"/>
                <a:cs typeface="Arial"/>
                <a:sym typeface="Arial"/>
              </a:rPr>
              <a:t>Home </a:t>
            </a:r>
            <a:endParaRPr sz="1200" b="1">
              <a:solidFill>
                <a:srgbClr val="FFFFFF"/>
              </a:solidFill>
            </a:endParaRPr>
          </a:p>
        </p:txBody>
      </p:sp>
      <p:sp>
        <p:nvSpPr>
          <p:cNvPr id="358" name="Google Shape;358;p2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600">
                <a:solidFill>
                  <a:srgbClr val="FFFFFF"/>
                </a:solidFill>
                <a:latin typeface="Times New Roman"/>
                <a:ea typeface="Times New Roman"/>
                <a:cs typeface="Times New Roman"/>
                <a:sym typeface="Times New Roman"/>
              </a:rPr>
              <a:t>With the help of home page, user can view the posts timeline of the people he is following and also itself.</a:t>
            </a:r>
            <a:endParaRPr>
              <a:solidFill>
                <a:srgbClr val="FFFFFF"/>
              </a:solidFill>
            </a:endParaRPr>
          </a:p>
        </p:txBody>
      </p:sp>
      <p:sp>
        <p:nvSpPr>
          <p:cNvPr id="359" name="Google Shape;359;p2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000000"/>
                </a:solidFill>
                <a:latin typeface="Times New Roman"/>
                <a:ea typeface="Times New Roman"/>
                <a:cs typeface="Times New Roman"/>
                <a:sym typeface="Times New Roman"/>
              </a:rPr>
              <a:t>Here, not only user can view, but here he or she has the facility of giving their response by liking the posts and commenting on them. Only friends can view user posts. No one else can view it.</a:t>
            </a:r>
            <a:endParaRPr sz="600"/>
          </a:p>
        </p:txBody>
      </p:sp>
      <p:sp>
        <p:nvSpPr>
          <p:cNvPr id="360" name="Google Shape;360;p26"/>
          <p:cNvSpPr/>
          <p:nvPr/>
        </p:nvSpPr>
        <p:spPr>
          <a:xfrm rot="5400000" flipH="1">
            <a:off x="5885954" y="1103724"/>
            <a:ext cx="2043600" cy="3405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1" name="Google Shape;361;p26"/>
          <p:cNvPicPr preferRelativeResize="0"/>
          <p:nvPr/>
        </p:nvPicPr>
        <p:blipFill>
          <a:blip r:embed="rId3">
            <a:alphaModFix/>
          </a:blip>
          <a:stretch>
            <a:fillRect/>
          </a:stretch>
        </p:blipFill>
        <p:spPr>
          <a:xfrm>
            <a:off x="5497137" y="263275"/>
            <a:ext cx="2821225" cy="4880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7"/>
          <p:cNvSpPr txBox="1">
            <a:spLocks noGrp="1"/>
          </p:cNvSpPr>
          <p:nvPr>
            <p:ph type="title" idx="2"/>
          </p:nvPr>
        </p:nvSpPr>
        <p:spPr>
          <a:xfrm>
            <a:off x="868000" y="302365"/>
            <a:ext cx="3005700" cy="5109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b="1">
                <a:solidFill>
                  <a:srgbClr val="FFFFFF"/>
                </a:solidFill>
                <a:latin typeface="Arial"/>
                <a:ea typeface="Arial"/>
                <a:cs typeface="Arial"/>
                <a:sym typeface="Arial"/>
              </a:rPr>
              <a:t>●</a:t>
            </a:r>
            <a:r>
              <a:rPr lang="en-GB" sz="700" b="1">
                <a:solidFill>
                  <a:srgbClr val="FFFFFF"/>
                </a:solidFill>
                <a:latin typeface="Arial"/>
                <a:ea typeface="Arial"/>
                <a:cs typeface="Arial"/>
                <a:sym typeface="Arial"/>
              </a:rPr>
              <a:t>   </a:t>
            </a:r>
            <a:r>
              <a:rPr lang="en-GB" sz="1800" b="1">
                <a:solidFill>
                  <a:srgbClr val="FFFFFF"/>
                </a:solidFill>
                <a:latin typeface="Arial"/>
                <a:ea typeface="Arial"/>
                <a:cs typeface="Arial"/>
                <a:sym typeface="Arial"/>
              </a:rPr>
              <a:t>Search –</a:t>
            </a:r>
            <a:endParaRPr sz="1800" b="1">
              <a:solidFill>
                <a:srgbClr val="FFFFFF"/>
              </a:solidFill>
              <a:latin typeface="Arial"/>
              <a:ea typeface="Arial"/>
              <a:cs typeface="Arial"/>
              <a:sym typeface="Arial"/>
            </a:endParaRPr>
          </a:p>
          <a:p>
            <a:pPr marL="0" lvl="0" indent="0" algn="l" rtl="0">
              <a:spcBef>
                <a:spcPts val="1200"/>
              </a:spcBef>
              <a:spcAft>
                <a:spcPts val="0"/>
              </a:spcAft>
              <a:buNone/>
            </a:pPr>
            <a:endParaRPr/>
          </a:p>
        </p:txBody>
      </p:sp>
      <p:sp>
        <p:nvSpPr>
          <p:cNvPr id="367" name="Google Shape;367;p27"/>
          <p:cNvSpPr txBox="1">
            <a:spLocks noGrp="1"/>
          </p:cNvSpPr>
          <p:nvPr>
            <p:ph type="title"/>
          </p:nvPr>
        </p:nvSpPr>
        <p:spPr>
          <a:xfrm>
            <a:off x="5532750" y="1195700"/>
            <a:ext cx="2642700" cy="1609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a:solidFill>
                  <a:srgbClr val="000000"/>
                </a:solidFill>
                <a:latin typeface="Times New Roman"/>
                <a:ea typeface="Times New Roman"/>
                <a:cs typeface="Times New Roman"/>
                <a:sym typeface="Times New Roman"/>
              </a:rPr>
              <a:t>Search Page is one of the best features of our application. With the help of this page, user is able to search other peoples with their </a:t>
            </a:r>
            <a:r>
              <a:rPr lang="en-GB" sz="1600" b="1">
                <a:solidFill>
                  <a:srgbClr val="000000"/>
                </a:solidFill>
                <a:latin typeface="Times New Roman"/>
                <a:ea typeface="Times New Roman"/>
                <a:cs typeface="Times New Roman"/>
                <a:sym typeface="Times New Roman"/>
              </a:rPr>
              <a:t>usernames</a:t>
            </a:r>
            <a:r>
              <a:rPr lang="en-GB" sz="1600">
                <a:solidFill>
                  <a:srgbClr val="000000"/>
                </a:solidFill>
                <a:latin typeface="Times New Roman"/>
                <a:ea typeface="Times New Roman"/>
                <a:cs typeface="Times New Roman"/>
                <a:sym typeface="Times New Roman"/>
              </a:rPr>
              <a:t>, which they provided at the time of registration. </a:t>
            </a:r>
            <a:endParaRPr>
              <a:solidFill>
                <a:schemeClr val="dk1"/>
              </a:solidFill>
            </a:endParaRPr>
          </a:p>
        </p:txBody>
      </p:sp>
      <p:sp>
        <p:nvSpPr>
          <p:cNvPr id="368" name="Google Shape;368;p27"/>
          <p:cNvSpPr/>
          <p:nvPr/>
        </p:nvSpPr>
        <p:spPr>
          <a:xfrm flipH="1">
            <a:off x="596900" y="1784200"/>
            <a:ext cx="1387500" cy="2475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27"/>
          <p:cNvPicPr preferRelativeResize="0"/>
          <p:nvPr/>
        </p:nvPicPr>
        <p:blipFill>
          <a:blip r:embed="rId3">
            <a:alphaModFix/>
          </a:blip>
          <a:stretch>
            <a:fillRect/>
          </a:stretch>
        </p:blipFill>
        <p:spPr>
          <a:xfrm>
            <a:off x="190725" y="1123900"/>
            <a:ext cx="2199850" cy="3868300"/>
          </a:xfrm>
          <a:prstGeom prst="rect">
            <a:avLst/>
          </a:prstGeom>
          <a:noFill/>
          <a:ln>
            <a:noFill/>
          </a:ln>
        </p:spPr>
      </p:pic>
      <p:pic>
        <p:nvPicPr>
          <p:cNvPr id="370" name="Google Shape;370;p27"/>
          <p:cNvPicPr preferRelativeResize="0"/>
          <p:nvPr/>
        </p:nvPicPr>
        <p:blipFill>
          <a:blip r:embed="rId4">
            <a:alphaModFix/>
          </a:blip>
          <a:stretch>
            <a:fillRect/>
          </a:stretch>
        </p:blipFill>
        <p:spPr>
          <a:xfrm>
            <a:off x="2450300" y="1122800"/>
            <a:ext cx="2121700" cy="3868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idx="2"/>
          </p:nvPr>
        </p:nvSpPr>
        <p:spPr>
          <a:xfrm>
            <a:off x="522300" y="319650"/>
            <a:ext cx="3005700" cy="5985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b="1">
                <a:solidFill>
                  <a:srgbClr val="FFFFFF"/>
                </a:solidFill>
                <a:latin typeface="Arial"/>
                <a:ea typeface="Arial"/>
                <a:cs typeface="Arial"/>
                <a:sym typeface="Arial"/>
              </a:rPr>
              <a:t>●</a:t>
            </a:r>
            <a:r>
              <a:rPr lang="en-GB" sz="700" b="1">
                <a:solidFill>
                  <a:srgbClr val="FFFFFF"/>
                </a:solidFill>
                <a:latin typeface="Arial"/>
                <a:ea typeface="Arial"/>
                <a:cs typeface="Arial"/>
                <a:sym typeface="Arial"/>
              </a:rPr>
              <a:t>   </a:t>
            </a:r>
            <a:r>
              <a:rPr lang="en-GB" sz="1800" b="1">
                <a:solidFill>
                  <a:srgbClr val="FFFFFF"/>
                </a:solidFill>
                <a:latin typeface="Arial"/>
                <a:ea typeface="Arial"/>
                <a:cs typeface="Arial"/>
                <a:sym typeface="Arial"/>
              </a:rPr>
              <a:t>Add post –</a:t>
            </a:r>
            <a:endParaRPr sz="1800" b="1">
              <a:solidFill>
                <a:srgbClr val="FFFFFF"/>
              </a:solidFill>
              <a:latin typeface="Arial"/>
              <a:ea typeface="Arial"/>
              <a:cs typeface="Arial"/>
              <a:sym typeface="Arial"/>
            </a:endParaRPr>
          </a:p>
          <a:p>
            <a:pPr marL="0" lvl="0" indent="0" algn="l" rtl="0">
              <a:spcBef>
                <a:spcPts val="1200"/>
              </a:spcBef>
              <a:spcAft>
                <a:spcPts val="0"/>
              </a:spcAft>
              <a:buNone/>
            </a:pPr>
            <a:endParaRPr/>
          </a:p>
        </p:txBody>
      </p:sp>
      <p:sp>
        <p:nvSpPr>
          <p:cNvPr id="376" name="Google Shape;376;p28"/>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400" b="1">
                <a:solidFill>
                  <a:srgbClr val="000000"/>
                </a:solidFill>
                <a:latin typeface="Arial"/>
                <a:ea typeface="Arial"/>
                <a:cs typeface="Arial"/>
                <a:sym typeface="Arial"/>
              </a:rPr>
              <a:t> </a:t>
            </a:r>
            <a:endParaRPr sz="1400" b="1">
              <a:solidFill>
                <a:srgbClr val="000000"/>
              </a:solidFill>
              <a:latin typeface="Arial"/>
              <a:ea typeface="Arial"/>
              <a:cs typeface="Arial"/>
              <a:sym typeface="Arial"/>
            </a:endParaRPr>
          </a:p>
          <a:p>
            <a:pPr marL="0" lvl="0" indent="0" algn="l" rtl="0">
              <a:spcBef>
                <a:spcPts val="1200"/>
              </a:spcBef>
              <a:spcAft>
                <a:spcPts val="0"/>
              </a:spcAft>
              <a:buNone/>
            </a:pPr>
            <a:r>
              <a:rPr lang="en-GB" sz="1600">
                <a:solidFill>
                  <a:srgbClr val="FFFFFF"/>
                </a:solidFill>
                <a:latin typeface="Times New Roman"/>
                <a:ea typeface="Times New Roman"/>
                <a:cs typeface="Times New Roman"/>
                <a:sym typeface="Times New Roman"/>
              </a:rPr>
              <a:t>This is one of the main feature of our application. By clicking the add icon      , user can directly jump to the Add Icon Page and can select the image.</a:t>
            </a:r>
            <a:endParaRPr sz="1400">
              <a:solidFill>
                <a:srgbClr val="FFFFFF"/>
              </a:solidFill>
              <a:latin typeface="Arial"/>
              <a:ea typeface="Arial"/>
              <a:cs typeface="Arial"/>
              <a:sym typeface="Arial"/>
            </a:endParaRPr>
          </a:p>
          <a:p>
            <a:pPr marL="0" lvl="0" indent="0" algn="l" rtl="0">
              <a:lnSpc>
                <a:spcPct val="115000"/>
              </a:lnSpc>
              <a:spcBef>
                <a:spcPts val="0"/>
              </a:spcBef>
              <a:spcAft>
                <a:spcPts val="1600"/>
              </a:spcAft>
              <a:buNone/>
            </a:pPr>
            <a:endParaRPr/>
          </a:p>
        </p:txBody>
      </p:sp>
      <p:sp>
        <p:nvSpPr>
          <p:cNvPr id="377" name="Google Shape;377;p28"/>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sp>
        <p:nvSpPr>
          <p:cNvPr id="378" name="Google Shape;378;p28"/>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28"/>
          <p:cNvPicPr preferRelativeResize="0"/>
          <p:nvPr/>
        </p:nvPicPr>
        <p:blipFill>
          <a:blip r:embed="rId3">
            <a:alphaModFix/>
          </a:blip>
          <a:stretch>
            <a:fillRect/>
          </a:stretch>
        </p:blipFill>
        <p:spPr>
          <a:xfrm>
            <a:off x="2449425" y="3053775"/>
            <a:ext cx="269750" cy="269750"/>
          </a:xfrm>
          <a:prstGeom prst="rect">
            <a:avLst/>
          </a:prstGeom>
          <a:noFill/>
          <a:ln>
            <a:noFill/>
          </a:ln>
        </p:spPr>
      </p:pic>
      <p:pic>
        <p:nvPicPr>
          <p:cNvPr id="380" name="Google Shape;380;p28"/>
          <p:cNvPicPr preferRelativeResize="0"/>
          <p:nvPr/>
        </p:nvPicPr>
        <p:blipFill>
          <a:blip r:embed="rId4">
            <a:alphaModFix/>
          </a:blip>
          <a:stretch>
            <a:fillRect/>
          </a:stretch>
        </p:blipFill>
        <p:spPr>
          <a:xfrm>
            <a:off x="4187050" y="0"/>
            <a:ext cx="2478475" cy="5143500"/>
          </a:xfrm>
          <a:prstGeom prst="rect">
            <a:avLst/>
          </a:prstGeom>
          <a:noFill/>
          <a:ln>
            <a:noFill/>
          </a:ln>
        </p:spPr>
      </p:pic>
      <p:pic>
        <p:nvPicPr>
          <p:cNvPr id="381" name="Google Shape;381;p28"/>
          <p:cNvPicPr preferRelativeResize="0"/>
          <p:nvPr/>
        </p:nvPicPr>
        <p:blipFill>
          <a:blip r:embed="rId5">
            <a:alphaModFix/>
          </a:blip>
          <a:stretch>
            <a:fillRect/>
          </a:stretch>
        </p:blipFill>
        <p:spPr>
          <a:xfrm>
            <a:off x="6665525" y="5975"/>
            <a:ext cx="2478475"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b="1">
                <a:solidFill>
                  <a:srgbClr val="FFFFFF"/>
                </a:solidFill>
                <a:latin typeface="Arial"/>
                <a:ea typeface="Arial"/>
                <a:cs typeface="Arial"/>
                <a:sym typeface="Arial"/>
              </a:rPr>
              <a:t>●</a:t>
            </a:r>
            <a:r>
              <a:rPr lang="en-GB" sz="700" b="1">
                <a:solidFill>
                  <a:srgbClr val="FFFFFF"/>
                </a:solidFill>
                <a:latin typeface="Arial"/>
                <a:ea typeface="Arial"/>
                <a:cs typeface="Arial"/>
                <a:sym typeface="Arial"/>
              </a:rPr>
              <a:t>   </a:t>
            </a:r>
            <a:r>
              <a:rPr lang="en-GB" sz="1800" b="1">
                <a:solidFill>
                  <a:srgbClr val="FFFFFF"/>
                </a:solidFill>
                <a:latin typeface="Arial"/>
                <a:ea typeface="Arial"/>
                <a:cs typeface="Arial"/>
                <a:sym typeface="Arial"/>
              </a:rPr>
              <a:t>Profile –</a:t>
            </a:r>
            <a:endParaRPr sz="1800" b="1">
              <a:solidFill>
                <a:srgbClr val="FFFFFF"/>
              </a:solidFill>
              <a:latin typeface="Arial"/>
              <a:ea typeface="Arial"/>
              <a:cs typeface="Arial"/>
              <a:sym typeface="Arial"/>
            </a:endParaRPr>
          </a:p>
          <a:p>
            <a:pPr marL="0" lvl="0" indent="0" algn="l" rtl="0">
              <a:spcBef>
                <a:spcPts val="1200"/>
              </a:spcBef>
              <a:spcAft>
                <a:spcPts val="0"/>
              </a:spcAft>
              <a:buNone/>
            </a:pPr>
            <a:endParaRPr/>
          </a:p>
        </p:txBody>
      </p:sp>
      <p:sp>
        <p:nvSpPr>
          <p:cNvPr id="387" name="Google Shape;387;p29"/>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600">
                <a:solidFill>
                  <a:srgbClr val="FFFFFF"/>
                </a:solidFill>
                <a:latin typeface="Times New Roman"/>
                <a:ea typeface="Times New Roman"/>
                <a:cs typeface="Times New Roman"/>
                <a:sym typeface="Times New Roman"/>
              </a:rPr>
              <a:t>With the help of Profile Page, user has the ability to check the details they provided at the time of registering the account. </a:t>
            </a:r>
            <a:endParaRPr>
              <a:solidFill>
                <a:srgbClr val="FFFFFF"/>
              </a:solidFill>
            </a:endParaRPr>
          </a:p>
        </p:txBody>
      </p:sp>
      <p:sp>
        <p:nvSpPr>
          <p:cNvPr id="388" name="Google Shape;388;p29"/>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GB" sz="1200">
                <a:solidFill>
                  <a:srgbClr val="000000"/>
                </a:solidFill>
                <a:latin typeface="Times New Roman"/>
                <a:ea typeface="Times New Roman"/>
                <a:cs typeface="Times New Roman"/>
                <a:sym typeface="Times New Roman"/>
              </a:rPr>
              <a:t>Here, user can also has the facility of changing the account details. User can change his or her Full name, username, and bio and also can change the profile picture.</a:t>
            </a:r>
            <a:endParaRPr sz="1200">
              <a:solidFill>
                <a:srgbClr val="000000"/>
              </a:solidFill>
              <a:latin typeface="Times New Roman"/>
              <a:ea typeface="Times New Roman"/>
              <a:cs typeface="Times New Roman"/>
              <a:sym typeface="Times New Roman"/>
            </a:endParaRPr>
          </a:p>
          <a:p>
            <a:pPr marL="0" lvl="0" indent="0" algn="just" rtl="0">
              <a:spcBef>
                <a:spcPts val="1200"/>
              </a:spcBef>
              <a:spcAft>
                <a:spcPts val="0"/>
              </a:spcAft>
              <a:buNone/>
            </a:pPr>
            <a:r>
              <a:rPr lang="en-GB" sz="1600">
                <a:solidFill>
                  <a:srgbClr val="000000"/>
                </a:solidFill>
                <a:latin typeface="Times New Roman"/>
                <a:ea typeface="Times New Roman"/>
                <a:cs typeface="Times New Roman"/>
                <a:sym typeface="Times New Roman"/>
              </a:rPr>
              <a:t> </a:t>
            </a:r>
            <a:endParaRPr sz="1600">
              <a:solidFill>
                <a:srgbClr val="000000"/>
              </a:solidFill>
              <a:latin typeface="Times New Roman"/>
              <a:ea typeface="Times New Roman"/>
              <a:cs typeface="Times New Roman"/>
              <a:sym typeface="Times New Roman"/>
            </a:endParaRPr>
          </a:p>
          <a:p>
            <a:pPr marL="0" lvl="0" indent="0" algn="l" rtl="0">
              <a:spcBef>
                <a:spcPts val="1200"/>
              </a:spcBef>
              <a:spcAft>
                <a:spcPts val="1600"/>
              </a:spcAft>
              <a:buNone/>
            </a:pPr>
            <a:endParaRPr sz="1000"/>
          </a:p>
        </p:txBody>
      </p:sp>
      <p:pic>
        <p:nvPicPr>
          <p:cNvPr id="389" name="Google Shape;389;p29"/>
          <p:cNvPicPr preferRelativeResize="0"/>
          <p:nvPr/>
        </p:nvPicPr>
        <p:blipFill>
          <a:blip r:embed="rId3">
            <a:alphaModFix/>
          </a:blip>
          <a:stretch>
            <a:fillRect/>
          </a:stretch>
        </p:blipFill>
        <p:spPr>
          <a:xfrm>
            <a:off x="5129384" y="0"/>
            <a:ext cx="2593581"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0"/>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Account setting Page is one of our application main feature,</a:t>
            </a:r>
            <a:endParaRPr sz="1600">
              <a:solidFill>
                <a:srgbClr val="FFFFFF"/>
              </a:solidFill>
              <a:latin typeface="Times New Roman"/>
              <a:ea typeface="Times New Roman"/>
              <a:cs typeface="Times New Roman"/>
              <a:sym typeface="Times New Roman"/>
            </a:endParaRPr>
          </a:p>
          <a:p>
            <a:pPr marL="457200" lvl="0" indent="-330200" algn="l" rtl="0">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.With the help of it, user can change the details of its account any time he or she want.</a:t>
            </a:r>
            <a:r>
              <a:rPr lang="en-GB" sz="1600">
                <a:solidFill>
                  <a:srgbClr val="000000"/>
                </a:solidFill>
                <a:latin typeface="Times New Roman"/>
                <a:ea typeface="Times New Roman"/>
                <a:cs typeface="Times New Roman"/>
                <a:sym typeface="Times New Roman"/>
              </a:rPr>
              <a:t>t.  </a:t>
            </a:r>
            <a:endParaRPr/>
          </a:p>
        </p:txBody>
      </p:sp>
      <p:sp>
        <p:nvSpPr>
          <p:cNvPr id="395" name="Google Shape;395;p30"/>
          <p:cNvSpPr txBox="1">
            <a:spLocks noGrp="1"/>
          </p:cNvSpPr>
          <p:nvPr>
            <p:ph type="title" idx="2"/>
          </p:nvPr>
        </p:nvSpPr>
        <p:spPr>
          <a:xfrm>
            <a:off x="752775" y="298675"/>
            <a:ext cx="3005700" cy="493500"/>
          </a:xfrm>
          <a:prstGeom prst="rect">
            <a:avLst/>
          </a:prstGeom>
        </p:spPr>
        <p:txBody>
          <a:bodyPr spcFirstLastPara="1" wrap="square" lIns="91425" tIns="91425" rIns="91425" bIns="91425" anchor="t" anchorCtr="0">
            <a:noAutofit/>
          </a:bodyPr>
          <a:lstStyle/>
          <a:p>
            <a:pPr marL="635000" lvl="0" indent="0" algn="l" rtl="0">
              <a:lnSpc>
                <a:spcPct val="115000"/>
              </a:lnSpc>
              <a:spcBef>
                <a:spcPts val="1200"/>
              </a:spcBef>
              <a:spcAft>
                <a:spcPts val="0"/>
              </a:spcAft>
              <a:buNone/>
            </a:pPr>
            <a:r>
              <a:rPr lang="en-GB" sz="1800" b="1">
                <a:solidFill>
                  <a:srgbClr val="FFFFFF"/>
                </a:solidFill>
                <a:latin typeface="Arial"/>
                <a:ea typeface="Arial"/>
                <a:cs typeface="Arial"/>
                <a:sym typeface="Arial"/>
              </a:rPr>
              <a:t>●</a:t>
            </a:r>
            <a:r>
              <a:rPr lang="en-GB" sz="700" b="1">
                <a:solidFill>
                  <a:srgbClr val="FFFFFF"/>
                </a:solidFill>
                <a:latin typeface="Arial"/>
                <a:ea typeface="Arial"/>
                <a:cs typeface="Arial"/>
                <a:sym typeface="Arial"/>
              </a:rPr>
              <a:t>   </a:t>
            </a:r>
            <a:r>
              <a:rPr lang="en-GB" sz="1800" b="1">
                <a:solidFill>
                  <a:srgbClr val="FFFFFF"/>
                </a:solidFill>
                <a:latin typeface="Arial"/>
                <a:ea typeface="Arial"/>
                <a:cs typeface="Arial"/>
                <a:sym typeface="Arial"/>
              </a:rPr>
              <a:t>Account Setting –</a:t>
            </a:r>
            <a:endParaRPr sz="1800" b="1">
              <a:solidFill>
                <a:srgbClr val="FFFFFF"/>
              </a:solidFill>
              <a:latin typeface="Arial"/>
              <a:ea typeface="Arial"/>
              <a:cs typeface="Arial"/>
              <a:sym typeface="Arial"/>
            </a:endParaRPr>
          </a:p>
          <a:p>
            <a:pPr marL="0" lvl="0" indent="0" algn="l" rtl="0">
              <a:spcBef>
                <a:spcPts val="1200"/>
              </a:spcBef>
              <a:spcAft>
                <a:spcPts val="0"/>
              </a:spcAft>
              <a:buNone/>
            </a:pPr>
            <a:endParaRPr b="1"/>
          </a:p>
        </p:txBody>
      </p:sp>
      <p:sp>
        <p:nvSpPr>
          <p:cNvPr id="396" name="Google Shape;396;p30"/>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200">
                <a:solidFill>
                  <a:srgbClr val="000000"/>
                </a:solidFill>
                <a:latin typeface="Times New Roman"/>
                <a:ea typeface="Times New Roman"/>
                <a:cs typeface="Times New Roman"/>
                <a:sym typeface="Times New Roman"/>
              </a:rPr>
              <a:t>This Account setting page also provide the facility of log out or you can say sign out and deleting the account.</a:t>
            </a:r>
            <a:endParaRPr sz="1200">
              <a:solidFill>
                <a:srgbClr val="000000"/>
              </a:solidFill>
              <a:latin typeface="Times New Roman"/>
              <a:ea typeface="Times New Roman"/>
              <a:cs typeface="Times New Roman"/>
              <a:sym typeface="Times New Roman"/>
            </a:endParaRPr>
          </a:p>
          <a:p>
            <a:pPr marL="0" lvl="0" indent="0" algn="l" rtl="0">
              <a:spcBef>
                <a:spcPts val="1200"/>
              </a:spcBef>
              <a:spcAft>
                <a:spcPts val="1600"/>
              </a:spcAft>
              <a:buNone/>
            </a:pPr>
            <a:endParaRPr/>
          </a:p>
        </p:txBody>
      </p:sp>
      <p:pic>
        <p:nvPicPr>
          <p:cNvPr id="397" name="Google Shape;397;p30"/>
          <p:cNvPicPr preferRelativeResize="0"/>
          <p:nvPr/>
        </p:nvPicPr>
        <p:blipFill>
          <a:blip r:embed="rId3">
            <a:alphaModFix/>
          </a:blip>
          <a:stretch>
            <a:fillRect/>
          </a:stretch>
        </p:blipFill>
        <p:spPr>
          <a:xfrm>
            <a:off x="5634175" y="0"/>
            <a:ext cx="2891950"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b="1"/>
              <a:t>Project timeline</a:t>
            </a:r>
            <a:endParaRPr sz="2700" b="1"/>
          </a:p>
        </p:txBody>
      </p:sp>
      <p:sp>
        <p:nvSpPr>
          <p:cNvPr id="403" name="Google Shape;403;p31"/>
          <p:cNvSpPr txBox="1"/>
          <p:nvPr/>
        </p:nvSpPr>
        <p:spPr>
          <a:xfrm>
            <a:off x="2462700" y="18545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AUG</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404" name="Google Shape;404;p31"/>
          <p:cNvSpPr txBox="1"/>
          <p:nvPr/>
        </p:nvSpPr>
        <p:spPr>
          <a:xfrm>
            <a:off x="1158086" y="2894125"/>
            <a:ext cx="1166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Project  selected</a:t>
            </a:r>
            <a:endParaRPr sz="1000">
              <a:solidFill>
                <a:srgbClr val="FFFFFF"/>
              </a:solidFill>
              <a:latin typeface="Roboto"/>
              <a:ea typeface="Roboto"/>
              <a:cs typeface="Roboto"/>
              <a:sym typeface="Roboto"/>
            </a:endParaRPr>
          </a:p>
        </p:txBody>
      </p:sp>
      <p:sp>
        <p:nvSpPr>
          <p:cNvPr id="405" name="Google Shape;405;p31"/>
          <p:cNvSpPr txBox="1"/>
          <p:nvPr/>
        </p:nvSpPr>
        <p:spPr>
          <a:xfrm>
            <a:off x="1158086" y="3307024"/>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Selected a project named it TalkOn</a:t>
            </a:r>
            <a:endParaRPr sz="800">
              <a:solidFill>
                <a:srgbClr val="FFFFFF"/>
              </a:solidFill>
              <a:latin typeface="Roboto"/>
              <a:ea typeface="Roboto"/>
              <a:cs typeface="Roboto"/>
              <a:sym typeface="Roboto"/>
            </a:endParaRPr>
          </a:p>
        </p:txBody>
      </p:sp>
      <p:sp>
        <p:nvSpPr>
          <p:cNvPr id="406" name="Google Shape;406;p31"/>
          <p:cNvSpPr txBox="1"/>
          <p:nvPr/>
        </p:nvSpPr>
        <p:spPr>
          <a:xfrm>
            <a:off x="3531792" y="18545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SEPT</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407" name="Google Shape;407;p31"/>
          <p:cNvSpPr txBox="1"/>
          <p:nvPr/>
        </p:nvSpPr>
        <p:spPr>
          <a:xfrm>
            <a:off x="2302396"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Research</a:t>
            </a:r>
            <a:endParaRPr sz="1000">
              <a:solidFill>
                <a:srgbClr val="FFFFFF"/>
              </a:solidFill>
              <a:latin typeface="Roboto"/>
              <a:ea typeface="Roboto"/>
              <a:cs typeface="Roboto"/>
              <a:sym typeface="Roboto"/>
            </a:endParaRPr>
          </a:p>
        </p:txBody>
      </p:sp>
      <p:sp>
        <p:nvSpPr>
          <p:cNvPr id="408" name="Google Shape;408;p31"/>
          <p:cNvSpPr txBox="1"/>
          <p:nvPr/>
        </p:nvSpPr>
        <p:spPr>
          <a:xfrm>
            <a:off x="2302400" y="3307025"/>
            <a:ext cx="11364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dirty="0">
                <a:solidFill>
                  <a:srgbClr val="FFFFFF"/>
                </a:solidFill>
                <a:latin typeface="Roboto"/>
                <a:ea typeface="Roboto"/>
                <a:cs typeface="Roboto"/>
                <a:sym typeface="Roboto"/>
              </a:rPr>
              <a:t>Gained knowledge about different technologies </a:t>
            </a:r>
            <a:r>
              <a:rPr lang="en-GB" sz="800" dirty="0" smtClean="0">
                <a:solidFill>
                  <a:srgbClr val="FFFFFF"/>
                </a:solidFill>
                <a:latin typeface="Roboto"/>
                <a:ea typeface="Roboto"/>
                <a:cs typeface="Roboto"/>
                <a:sym typeface="Roboto"/>
              </a:rPr>
              <a:t>Firebase</a:t>
            </a:r>
            <a:r>
              <a:rPr lang="en-GB" sz="800" dirty="0">
                <a:solidFill>
                  <a:srgbClr val="FFFFFF"/>
                </a:solidFill>
                <a:latin typeface="Roboto"/>
                <a:ea typeface="Roboto"/>
                <a:cs typeface="Roboto"/>
                <a:sym typeface="Roboto"/>
              </a:rPr>
              <a:t>, API, Big Data</a:t>
            </a:r>
            <a:endParaRPr sz="800">
              <a:solidFill>
                <a:srgbClr val="FFFFFF"/>
              </a:solidFill>
              <a:latin typeface="Roboto"/>
              <a:ea typeface="Roboto"/>
              <a:cs typeface="Roboto"/>
              <a:sym typeface="Roboto"/>
            </a:endParaRPr>
          </a:p>
        </p:txBody>
      </p:sp>
      <p:sp>
        <p:nvSpPr>
          <p:cNvPr id="409" name="Google Shape;409;p31"/>
          <p:cNvSpPr txBox="1"/>
          <p:nvPr/>
        </p:nvSpPr>
        <p:spPr>
          <a:xfrm>
            <a:off x="4600910" y="18545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OCT</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410" name="Google Shape;410;p31"/>
          <p:cNvSpPr txBox="1"/>
          <p:nvPr/>
        </p:nvSpPr>
        <p:spPr>
          <a:xfrm>
            <a:off x="3438904"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Learned Kotlin</a:t>
            </a:r>
            <a:endParaRPr sz="1000">
              <a:solidFill>
                <a:srgbClr val="FFFFFF"/>
              </a:solidFill>
              <a:latin typeface="Roboto"/>
              <a:ea typeface="Roboto"/>
              <a:cs typeface="Roboto"/>
              <a:sym typeface="Roboto"/>
            </a:endParaRPr>
          </a:p>
        </p:txBody>
      </p:sp>
      <p:sp>
        <p:nvSpPr>
          <p:cNvPr id="411" name="Google Shape;411;p31"/>
          <p:cNvSpPr txBox="1"/>
          <p:nvPr/>
        </p:nvSpPr>
        <p:spPr>
          <a:xfrm>
            <a:off x="3438904" y="3307022"/>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Gain knowledge about Kotlin language</a:t>
            </a:r>
            <a:endParaRPr sz="800">
              <a:solidFill>
                <a:srgbClr val="FFFFFF"/>
              </a:solidFill>
              <a:latin typeface="Roboto"/>
              <a:ea typeface="Roboto"/>
              <a:cs typeface="Roboto"/>
              <a:sym typeface="Roboto"/>
            </a:endParaRPr>
          </a:p>
        </p:txBody>
      </p:sp>
      <p:sp>
        <p:nvSpPr>
          <p:cNvPr id="412" name="Google Shape;412;p31"/>
          <p:cNvSpPr txBox="1"/>
          <p:nvPr/>
        </p:nvSpPr>
        <p:spPr>
          <a:xfrm>
            <a:off x="5709061" y="18545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NOV</a:t>
            </a:r>
            <a:endParaRPr sz="800">
              <a:solidFill>
                <a:schemeClr val="lt1"/>
              </a:solidFill>
              <a:latin typeface="Roboto"/>
              <a:ea typeface="Roboto"/>
              <a:cs typeface="Roboto"/>
              <a:sym typeface="Roboto"/>
            </a:endParaRPr>
          </a:p>
        </p:txBody>
      </p:sp>
      <p:sp>
        <p:nvSpPr>
          <p:cNvPr id="413" name="Google Shape;413;p31"/>
          <p:cNvSpPr txBox="1"/>
          <p:nvPr/>
        </p:nvSpPr>
        <p:spPr>
          <a:xfrm>
            <a:off x="4572659"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Development</a:t>
            </a:r>
            <a:endParaRPr sz="1000">
              <a:solidFill>
                <a:schemeClr val="lt1"/>
              </a:solidFill>
              <a:latin typeface="Roboto"/>
              <a:ea typeface="Roboto"/>
              <a:cs typeface="Roboto"/>
              <a:sym typeface="Roboto"/>
            </a:endParaRPr>
          </a:p>
        </p:txBody>
      </p:sp>
      <p:sp>
        <p:nvSpPr>
          <p:cNvPr id="414" name="Google Shape;414;p31"/>
          <p:cNvSpPr txBox="1"/>
          <p:nvPr/>
        </p:nvSpPr>
        <p:spPr>
          <a:xfrm>
            <a:off x="4572659"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Start working on the project TalkOn (Coding)</a:t>
            </a:r>
            <a:endParaRPr sz="800">
              <a:solidFill>
                <a:schemeClr val="lt1"/>
              </a:solidFill>
              <a:latin typeface="Roboto"/>
              <a:ea typeface="Roboto"/>
              <a:cs typeface="Roboto"/>
              <a:sym typeface="Roboto"/>
            </a:endParaRPr>
          </a:p>
        </p:txBody>
      </p:sp>
      <p:sp>
        <p:nvSpPr>
          <p:cNvPr id="415" name="Google Shape;415;p31"/>
          <p:cNvSpPr txBox="1"/>
          <p:nvPr/>
        </p:nvSpPr>
        <p:spPr>
          <a:xfrm>
            <a:off x="6898397" y="18545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DEC</a:t>
            </a:r>
            <a:endParaRPr sz="800">
              <a:solidFill>
                <a:schemeClr val="lt1"/>
              </a:solidFill>
              <a:latin typeface="Roboto"/>
              <a:ea typeface="Roboto"/>
              <a:cs typeface="Roboto"/>
              <a:sym typeface="Roboto"/>
            </a:endParaRPr>
          </a:p>
        </p:txBody>
      </p:sp>
      <p:sp>
        <p:nvSpPr>
          <p:cNvPr id="416" name="Google Shape;416;p31"/>
          <p:cNvSpPr txBox="1"/>
          <p:nvPr/>
        </p:nvSpPr>
        <p:spPr>
          <a:xfrm>
            <a:off x="5703047"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Final Submit</a:t>
            </a:r>
            <a:endParaRPr sz="1000">
              <a:solidFill>
                <a:schemeClr val="lt1"/>
              </a:solidFill>
              <a:latin typeface="Roboto"/>
              <a:ea typeface="Roboto"/>
              <a:cs typeface="Roboto"/>
              <a:sym typeface="Roboto"/>
            </a:endParaRPr>
          </a:p>
        </p:txBody>
      </p:sp>
      <p:sp>
        <p:nvSpPr>
          <p:cNvPr id="417" name="Google Shape;417;p31"/>
          <p:cNvSpPr txBox="1"/>
          <p:nvPr/>
        </p:nvSpPr>
        <p:spPr>
          <a:xfrm>
            <a:off x="5703047"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Final submission </a:t>
            </a:r>
            <a:endParaRPr sz="800">
              <a:solidFill>
                <a:schemeClr val="lt1"/>
              </a:solidFill>
              <a:latin typeface="Roboto"/>
              <a:ea typeface="Roboto"/>
              <a:cs typeface="Roboto"/>
              <a:sym typeface="Roboto"/>
            </a:endParaRPr>
          </a:p>
        </p:txBody>
      </p:sp>
      <p:sp>
        <p:nvSpPr>
          <p:cNvPr id="418" name="Google Shape;418;p31"/>
          <p:cNvSpPr txBox="1"/>
          <p:nvPr/>
        </p:nvSpPr>
        <p:spPr>
          <a:xfrm>
            <a:off x="1393600" y="1925313"/>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JULY</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419" name="Google Shape;419;p31"/>
          <p:cNvSpPr txBox="1"/>
          <p:nvPr/>
        </p:nvSpPr>
        <p:spPr>
          <a:xfrm>
            <a:off x="6837184"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Presentation</a:t>
            </a:r>
            <a:endParaRPr sz="1000">
              <a:solidFill>
                <a:schemeClr val="lt1"/>
              </a:solidFill>
              <a:latin typeface="Roboto"/>
              <a:ea typeface="Roboto"/>
              <a:cs typeface="Roboto"/>
              <a:sym typeface="Roboto"/>
            </a:endParaRPr>
          </a:p>
        </p:txBody>
      </p:sp>
      <p:sp>
        <p:nvSpPr>
          <p:cNvPr id="420" name="Google Shape;420;p31"/>
          <p:cNvSpPr txBox="1"/>
          <p:nvPr/>
        </p:nvSpPr>
        <p:spPr>
          <a:xfrm>
            <a:off x="6837184"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Final Presentation and VIVA</a:t>
            </a:r>
            <a:endParaRPr sz="800">
              <a:solidFill>
                <a:schemeClr val="lt1"/>
              </a:solidFill>
              <a:latin typeface="Roboto"/>
              <a:ea typeface="Roboto"/>
              <a:cs typeface="Roboto"/>
              <a:sym typeface="Roboto"/>
            </a:endParaRPr>
          </a:p>
        </p:txBody>
      </p:sp>
      <p:cxnSp>
        <p:nvCxnSpPr>
          <p:cNvPr id="421" name="Google Shape;421;p31"/>
          <p:cNvCxnSpPr/>
          <p:nvPr/>
        </p:nvCxnSpPr>
        <p:spPr>
          <a:xfrm>
            <a:off x="1761628"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22" name="Google Shape;422;p31"/>
          <p:cNvSpPr/>
          <p:nvPr/>
        </p:nvSpPr>
        <p:spPr>
          <a:xfrm flipH="1">
            <a:off x="1228048"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23" name="Google Shape;423;p31"/>
          <p:cNvSpPr/>
          <p:nvPr/>
        </p:nvSpPr>
        <p:spPr>
          <a:xfrm>
            <a:off x="1227675"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24" name="Google Shape;424;p31"/>
          <p:cNvCxnSpPr/>
          <p:nvPr/>
        </p:nvCxnSpPr>
        <p:spPr>
          <a:xfrm>
            <a:off x="2855284"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25" name="Google Shape;425;p31"/>
          <p:cNvSpPr/>
          <p:nvPr/>
        </p:nvSpPr>
        <p:spPr>
          <a:xfrm flipH="1">
            <a:off x="2321705"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426" name="Google Shape;426;p31"/>
          <p:cNvSpPr/>
          <p:nvPr/>
        </p:nvSpPr>
        <p:spPr>
          <a:xfrm>
            <a:off x="2321332"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27" name="Google Shape;427;p31"/>
          <p:cNvCxnSpPr/>
          <p:nvPr/>
        </p:nvCxnSpPr>
        <p:spPr>
          <a:xfrm>
            <a:off x="3949490"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28" name="Google Shape;428;p31"/>
          <p:cNvSpPr/>
          <p:nvPr/>
        </p:nvSpPr>
        <p:spPr>
          <a:xfrm flipH="1">
            <a:off x="3415911"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29" name="Google Shape;429;p31"/>
          <p:cNvSpPr/>
          <p:nvPr/>
        </p:nvSpPr>
        <p:spPr>
          <a:xfrm>
            <a:off x="3415538"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30" name="Google Shape;430;p31"/>
          <p:cNvCxnSpPr/>
          <p:nvPr/>
        </p:nvCxnSpPr>
        <p:spPr>
          <a:xfrm>
            <a:off x="5041054"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31" name="Google Shape;431;p31"/>
          <p:cNvSpPr/>
          <p:nvPr/>
        </p:nvSpPr>
        <p:spPr>
          <a:xfrm flipH="1">
            <a:off x="4507474"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2" name="Google Shape;432;p31"/>
          <p:cNvSpPr/>
          <p:nvPr/>
        </p:nvSpPr>
        <p:spPr>
          <a:xfrm>
            <a:off x="4507101"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33" name="Google Shape;433;p31"/>
          <p:cNvCxnSpPr/>
          <p:nvPr/>
        </p:nvCxnSpPr>
        <p:spPr>
          <a:xfrm>
            <a:off x="6129352"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34" name="Google Shape;434;p31"/>
          <p:cNvSpPr/>
          <p:nvPr/>
        </p:nvSpPr>
        <p:spPr>
          <a:xfrm flipH="1">
            <a:off x="5595772"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5" name="Google Shape;435;p31"/>
          <p:cNvSpPr/>
          <p:nvPr/>
        </p:nvSpPr>
        <p:spPr>
          <a:xfrm>
            <a:off x="559540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36" name="Google Shape;436;p31"/>
          <p:cNvCxnSpPr/>
          <p:nvPr/>
        </p:nvCxnSpPr>
        <p:spPr>
          <a:xfrm>
            <a:off x="7221273"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37" name="Google Shape;437;p31"/>
          <p:cNvSpPr/>
          <p:nvPr/>
        </p:nvSpPr>
        <p:spPr>
          <a:xfrm flipH="1">
            <a:off x="6687693"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8" name="Google Shape;438;p31"/>
          <p:cNvSpPr/>
          <p:nvPr/>
        </p:nvSpPr>
        <p:spPr>
          <a:xfrm>
            <a:off x="668732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2"/>
          <p:cNvSpPr txBox="1">
            <a:spLocks noGrp="1"/>
          </p:cNvSpPr>
          <p:nvPr>
            <p:ph type="title"/>
          </p:nvPr>
        </p:nvSpPr>
        <p:spPr>
          <a:xfrm>
            <a:off x="917675" y="2132300"/>
            <a:ext cx="3532500" cy="11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400">
                <a:latin typeface="Impact"/>
                <a:ea typeface="Impact"/>
                <a:cs typeface="Impact"/>
                <a:sym typeface="Impact"/>
              </a:rPr>
              <a:t>Thank you!</a:t>
            </a:r>
            <a:endParaRPr sz="4400">
              <a:latin typeface="Impact"/>
              <a:ea typeface="Impact"/>
              <a:cs typeface="Impact"/>
              <a:sym typeface="Impact"/>
            </a:endParaRPr>
          </a:p>
        </p:txBody>
      </p:sp>
      <p:grpSp>
        <p:nvGrpSpPr>
          <p:cNvPr id="444" name="Google Shape;444;p32"/>
          <p:cNvGrpSpPr/>
          <p:nvPr/>
        </p:nvGrpSpPr>
        <p:grpSpPr>
          <a:xfrm>
            <a:off x="4066820" y="1553491"/>
            <a:ext cx="3159984" cy="2439109"/>
            <a:chOff x="3553042" y="1657806"/>
            <a:chExt cx="3461100" cy="2671532"/>
          </a:xfrm>
        </p:grpSpPr>
        <p:sp>
          <p:nvSpPr>
            <p:cNvPr id="445" name="Google Shape;445;p32"/>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3" name="Google Shape;453;p32"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454" name="Google Shape;454;p32"/>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2"/>
          <p:cNvGrpSpPr/>
          <p:nvPr/>
        </p:nvGrpSpPr>
        <p:grpSpPr>
          <a:xfrm>
            <a:off x="6762480" y="2546254"/>
            <a:ext cx="1024386" cy="1522884"/>
            <a:chOff x="6505573" y="2745170"/>
            <a:chExt cx="1122000" cy="1668000"/>
          </a:xfrm>
        </p:grpSpPr>
        <p:sp>
          <p:nvSpPr>
            <p:cNvPr id="456" name="Google Shape;456;p32"/>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0" name="Google Shape;460;p32"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461" name="Google Shape;461;p32"/>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32"/>
          <p:cNvGrpSpPr/>
          <p:nvPr/>
        </p:nvGrpSpPr>
        <p:grpSpPr>
          <a:xfrm>
            <a:off x="6405845" y="3121897"/>
            <a:ext cx="520684" cy="1036470"/>
            <a:chOff x="9543736" y="4486132"/>
            <a:chExt cx="570300" cy="1135235"/>
          </a:xfrm>
        </p:grpSpPr>
        <p:sp>
          <p:nvSpPr>
            <p:cNvPr id="463" name="Google Shape;463;p32"/>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7" name="Google Shape;467;p32"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468" name="Google Shape;468;p32"/>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32"/>
          <p:cNvGrpSpPr/>
          <p:nvPr/>
        </p:nvGrpSpPr>
        <p:grpSpPr>
          <a:xfrm>
            <a:off x="7564804" y="3443361"/>
            <a:ext cx="455496" cy="692277"/>
            <a:chOff x="7384375" y="3728000"/>
            <a:chExt cx="498900" cy="758244"/>
          </a:xfrm>
        </p:grpSpPr>
        <p:sp>
          <p:nvSpPr>
            <p:cNvPr id="470" name="Google Shape;470;p32"/>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2"/>
          <p:cNvGrpSpPr/>
          <p:nvPr/>
        </p:nvGrpSpPr>
        <p:grpSpPr>
          <a:xfrm>
            <a:off x="7564836" y="3561758"/>
            <a:ext cx="478081" cy="462776"/>
            <a:chOff x="7384385" y="3857442"/>
            <a:chExt cx="523637" cy="506874"/>
          </a:xfrm>
        </p:grpSpPr>
        <p:sp>
          <p:nvSpPr>
            <p:cNvPr id="475" name="Google Shape;475;p32"/>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32"/>
            <p:cNvGrpSpPr/>
            <p:nvPr/>
          </p:nvGrpSpPr>
          <p:grpSpPr>
            <a:xfrm>
              <a:off x="7384385" y="3857442"/>
              <a:ext cx="523637" cy="498900"/>
              <a:chOff x="7384385" y="3857442"/>
              <a:chExt cx="523637" cy="498900"/>
            </a:xfrm>
          </p:grpSpPr>
          <p:sp>
            <p:nvSpPr>
              <p:cNvPr id="477" name="Google Shape;477;p32"/>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79" name="Google Shape;479;p32"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480" name="Google Shape;480;p32"/>
          <p:cNvGrpSpPr/>
          <p:nvPr/>
        </p:nvGrpSpPr>
        <p:grpSpPr>
          <a:xfrm>
            <a:off x="8110843" y="3443361"/>
            <a:ext cx="435785" cy="692277"/>
            <a:chOff x="7982421" y="3727763"/>
            <a:chExt cx="477311" cy="758244"/>
          </a:xfrm>
        </p:grpSpPr>
        <p:sp>
          <p:nvSpPr>
            <p:cNvPr id="481" name="Google Shape;481;p32"/>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9" name="Google Shape;489;p32"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dirty="0"/>
              <a:t>Content</a:t>
            </a:r>
            <a:endParaRPr sz="3000" b="1"/>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bg1"/>
                </a:solidFill>
                <a:uFill>
                  <a:noFill/>
                </a:uFill>
                <a:latin typeface="Montserrat"/>
                <a:ea typeface="Montserrat"/>
                <a:cs typeface="Montserrat"/>
                <a:sym typeface="Montserrat"/>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Overview</a:t>
            </a:r>
            <a:endParaRPr sz="1800">
              <a:solidFill>
                <a:schemeClr val="bg1"/>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139164"/>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6"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Target audience</a:t>
            </a:r>
            <a:endParaRPr sz="1800">
              <a:solidFill>
                <a:srgbClr val="CACACA"/>
              </a:solidFill>
              <a:latin typeface="Average"/>
              <a:ea typeface="Average"/>
              <a:cs typeface="Average"/>
              <a:sym typeface="Average"/>
            </a:endParaRPr>
          </a:p>
        </p:txBody>
      </p:sp>
      <p:sp>
        <p:nvSpPr>
          <p:cNvPr id="239" name="Google Shape;239;p18"/>
          <p:cNvSpPr txBox="1"/>
          <p:nvPr/>
        </p:nvSpPr>
        <p:spPr>
          <a:xfrm>
            <a:off x="1189548" y="463645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a:ea typeface="Average"/>
              <a:cs typeface="Average"/>
              <a:sym typeface="Average"/>
            </a:endParaRPr>
          </a:p>
        </p:txBody>
      </p:sp>
      <p:sp>
        <p:nvSpPr>
          <p:cNvPr id="240" name="Google Shape;240;p18"/>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CACACA"/>
              </a:solidFill>
              <a:latin typeface="Average"/>
              <a:ea typeface="Average"/>
              <a:cs typeface="Average"/>
              <a:sym typeface="Average"/>
            </a:endParaRPr>
          </a:p>
        </p:txBody>
      </p:sp>
      <p:sp>
        <p:nvSpPr>
          <p:cNvPr id="241" name="Google Shape;241;p18"/>
          <p:cNvSpPr txBox="1"/>
          <p:nvPr/>
        </p:nvSpPr>
        <p:spPr>
          <a:xfrm>
            <a:off x="1294300" y="34646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5"/>
                </a:solidFill>
                <a:latin typeface="Montserrat"/>
                <a:ea typeface="Montserrat"/>
                <a:cs typeface="Montserrat"/>
                <a:sym typeface="Montserrat"/>
              </a:rPr>
              <a:t>Key  Features</a:t>
            </a:r>
            <a:endParaRPr>
              <a:solidFill>
                <a:schemeClr val="accent5"/>
              </a:solidFill>
              <a:latin typeface="Montserrat"/>
              <a:ea typeface="Montserrat"/>
              <a:cs typeface="Montserrat"/>
              <a:sym typeface="Montserrat"/>
            </a:endParaRPr>
          </a:p>
        </p:txBody>
      </p:sp>
      <p:sp>
        <p:nvSpPr>
          <p:cNvPr id="242" name="Google Shape;242;p18"/>
          <p:cNvSpPr txBox="1"/>
          <p:nvPr/>
        </p:nvSpPr>
        <p:spPr>
          <a:xfrm>
            <a:off x="1294301" y="388780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7"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Project timeline</a:t>
            </a:r>
            <a:endParaRPr>
              <a:solidFill>
                <a:srgbClr val="CACACA"/>
              </a:solidFill>
              <a:latin typeface="Montserrat"/>
              <a:ea typeface="Montserrat"/>
              <a:cs typeface="Montserrat"/>
              <a:sym typeface="Montserrat"/>
            </a:endParaRPr>
          </a:p>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F3F3F3"/>
                </a:solidFill>
                <a:latin typeface="Arial"/>
                <a:ea typeface="Arial"/>
                <a:cs typeface="Arial"/>
                <a:sym typeface="Arial"/>
              </a:rPr>
              <a:t>Overview</a:t>
            </a:r>
            <a:endParaRPr sz="3000" b="1">
              <a:solidFill>
                <a:srgbClr val="F3F3F3"/>
              </a:solidFill>
              <a:latin typeface="Arial"/>
              <a:ea typeface="Arial"/>
              <a:cs typeface="Arial"/>
              <a:sym typeface="Arial"/>
            </a:endParaRPr>
          </a:p>
        </p:txBody>
      </p:sp>
      <p:sp>
        <p:nvSpPr>
          <p:cNvPr id="248" name="Google Shape;248;p19"/>
          <p:cNvSpPr txBox="1">
            <a:spLocks noGrp="1"/>
          </p:cNvSpPr>
          <p:nvPr>
            <p:ph type="body" idx="1"/>
          </p:nvPr>
        </p:nvSpPr>
        <p:spPr>
          <a:xfrm>
            <a:off x="1297500" y="1549250"/>
            <a:ext cx="7038900" cy="2904600"/>
          </a:xfrm>
          <a:prstGeom prst="rect">
            <a:avLst/>
          </a:prstGeom>
          <a:noFill/>
        </p:spPr>
        <p:txBody>
          <a:bodyPr spcFirstLastPara="1" wrap="square" lIns="91425" tIns="91425" rIns="91425" bIns="91425" anchor="t" anchorCtr="0">
            <a:noAutofit/>
          </a:bodyPr>
          <a:lstStyle/>
          <a:p>
            <a:pPr marL="457200" marR="0" lvl="0" indent="-387350" algn="l" rtl="0">
              <a:lnSpc>
                <a:spcPct val="115000"/>
              </a:lnSpc>
              <a:spcBef>
                <a:spcPts val="0"/>
              </a:spcBef>
              <a:spcAft>
                <a:spcPts val="0"/>
              </a:spcAft>
              <a:buClr>
                <a:srgbClr val="FFFFFF"/>
              </a:buClr>
              <a:buSzPts val="2500"/>
              <a:buFont typeface="Nunito"/>
              <a:buChar char="●"/>
            </a:pPr>
            <a:r>
              <a:rPr lang="en-GB" sz="2100">
                <a:solidFill>
                  <a:srgbClr val="FFFFFF"/>
                </a:solidFill>
                <a:latin typeface="Nunito"/>
                <a:ea typeface="Nunito"/>
                <a:cs typeface="Nunito"/>
                <a:sym typeface="Nunito"/>
              </a:rPr>
              <a:t>We have created an android social media application known as </a:t>
            </a:r>
            <a:r>
              <a:rPr lang="en-GB" sz="2100" i="1">
                <a:solidFill>
                  <a:srgbClr val="FFFFFF"/>
                </a:solidFill>
                <a:latin typeface="Nunito"/>
                <a:ea typeface="Nunito"/>
                <a:cs typeface="Nunito"/>
                <a:sym typeface="Nunito"/>
              </a:rPr>
              <a:t>TalkOn</a:t>
            </a:r>
            <a:r>
              <a:rPr lang="en-GB" sz="2100">
                <a:solidFill>
                  <a:srgbClr val="FFFFFF"/>
                </a:solidFill>
                <a:latin typeface="Nunito"/>
                <a:ea typeface="Nunito"/>
                <a:cs typeface="Nunito"/>
                <a:sym typeface="Nunito"/>
              </a:rPr>
              <a:t>.</a:t>
            </a:r>
            <a:endParaRPr sz="2100">
              <a:solidFill>
                <a:srgbClr val="FFFFFF"/>
              </a:solidFill>
              <a:latin typeface="Nunito"/>
              <a:ea typeface="Nunito"/>
              <a:cs typeface="Nunito"/>
              <a:sym typeface="Nunito"/>
            </a:endParaRPr>
          </a:p>
          <a:p>
            <a:pPr marL="457200" marR="0" lvl="0" indent="-368300" algn="l" rtl="0">
              <a:lnSpc>
                <a:spcPct val="115000"/>
              </a:lnSpc>
              <a:spcBef>
                <a:spcPts val="0"/>
              </a:spcBef>
              <a:spcAft>
                <a:spcPts val="0"/>
              </a:spcAft>
              <a:buClr>
                <a:srgbClr val="FFFFFF"/>
              </a:buClr>
              <a:buSzPts val="2200"/>
              <a:buFont typeface="Nunito"/>
              <a:buChar char="●"/>
            </a:pPr>
            <a:r>
              <a:rPr lang="en-GB" sz="2200">
                <a:solidFill>
                  <a:srgbClr val="FFFFFF"/>
                </a:solidFill>
                <a:latin typeface="Times New Roman"/>
                <a:ea typeface="Times New Roman"/>
                <a:cs typeface="Times New Roman"/>
                <a:sym typeface="Times New Roman"/>
              </a:rPr>
              <a:t>We choose the Android platform because it is easy to access and available everywhere.</a:t>
            </a:r>
            <a:endParaRPr sz="2200">
              <a:solidFill>
                <a:srgbClr val="FFFFFF"/>
              </a:solidFill>
              <a:latin typeface="Times New Roman"/>
              <a:ea typeface="Times New Roman"/>
              <a:cs typeface="Times New Roman"/>
              <a:sym typeface="Times New Roman"/>
            </a:endParaRPr>
          </a:p>
          <a:p>
            <a:pPr marL="457200" marR="0" lvl="0" indent="0" algn="l" rtl="0">
              <a:lnSpc>
                <a:spcPct val="115000"/>
              </a:lnSpc>
              <a:spcBef>
                <a:spcPts val="1600"/>
              </a:spcBef>
              <a:spcAft>
                <a:spcPts val="1600"/>
              </a:spcAft>
              <a:buNone/>
            </a:pPr>
            <a:endParaRPr sz="2200">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b="1"/>
              <a:t>Understanding the problems</a:t>
            </a:r>
            <a:endParaRPr sz="2700" b="1"/>
          </a:p>
        </p:txBody>
      </p:sp>
      <p:sp>
        <p:nvSpPr>
          <p:cNvPr id="254" name="Google Shape;254;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5" name="Google Shape;255;p20"/>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Due to Covid-19 pandemic Social distancing is followed throughout the world Human to Human interaction is  limited.</a:t>
            </a:r>
            <a:endParaRPr>
              <a:solidFill>
                <a:srgbClr val="FFFFFF"/>
              </a:solidFill>
            </a:endParaRPr>
          </a:p>
        </p:txBody>
      </p:sp>
      <p:sp>
        <p:nvSpPr>
          <p:cNvPr id="256" name="Google Shape;256;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7" name="Google Shape;257;p20"/>
          <p:cNvSpPr txBox="1">
            <a:spLocks noGrp="1"/>
          </p:cNvSpPr>
          <p:nvPr>
            <p:ph type="body" idx="1"/>
          </p:nvPr>
        </p:nvSpPr>
        <p:spPr>
          <a:xfrm>
            <a:off x="2030400" y="2658523"/>
            <a:ext cx="5877300" cy="6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Data security is been not given most priority by different Social Media companies.</a:t>
            </a:r>
            <a:endParaRPr>
              <a:solidFill>
                <a:srgbClr val="FFFFFF"/>
              </a:solidFill>
            </a:endParaRPr>
          </a:p>
        </p:txBody>
      </p:sp>
      <p:sp>
        <p:nvSpPr>
          <p:cNvPr id="258" name="Google Shape;258;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9" name="Google Shape;259;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Privacy of  the user is neglected.</a:t>
            </a:r>
            <a:endParaRPr>
              <a:solidFill>
                <a:srgbClr val="FFFFFF"/>
              </a:solidFill>
            </a:endParaRPr>
          </a:p>
        </p:txBody>
      </p:sp>
      <p:sp>
        <p:nvSpPr>
          <p:cNvPr id="260" name="Google Shape;260;p20"/>
          <p:cNvSpPr txBox="1"/>
          <p:nvPr/>
        </p:nvSpPr>
        <p:spPr>
          <a:xfrm>
            <a:off x="1297500" y="4243606"/>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04</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1" name="Google Shape;261;p20"/>
          <p:cNvSpPr txBox="1"/>
          <p:nvPr/>
        </p:nvSpPr>
        <p:spPr>
          <a:xfrm>
            <a:off x="1971000" y="4243600"/>
            <a:ext cx="5691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FFFFFF"/>
                </a:solidFill>
              </a:rPr>
              <a:t> PM Modi’s call for self reliant India( Atm nirbhar Bharat).</a:t>
            </a:r>
            <a:endParaRPr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t>Project objective</a:t>
            </a:r>
            <a:endParaRPr sz="2800" b="1"/>
          </a:p>
        </p:txBody>
      </p:sp>
      <p:sp>
        <p:nvSpPr>
          <p:cNvPr id="267" name="Google Shape;267;p21"/>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2100">
                <a:solidFill>
                  <a:schemeClr val="lt1"/>
                </a:solidFill>
                <a:latin typeface="Times New Roman"/>
                <a:ea typeface="Times New Roman"/>
                <a:cs typeface="Times New Roman"/>
                <a:sym typeface="Times New Roman"/>
              </a:rPr>
              <a:t>To solve this problem we have created an MADE IN INDIA social media application and we will call it </a:t>
            </a:r>
            <a:r>
              <a:rPr lang="en-GB" sz="2100" i="1">
                <a:solidFill>
                  <a:schemeClr val="lt1"/>
                </a:solidFill>
                <a:latin typeface="Times New Roman"/>
                <a:ea typeface="Times New Roman"/>
                <a:cs typeface="Times New Roman"/>
                <a:sym typeface="Times New Roman"/>
              </a:rPr>
              <a:t>TalkOn</a:t>
            </a:r>
            <a:r>
              <a:rPr lang="en-GB" sz="2100">
                <a:solidFill>
                  <a:schemeClr val="lt1"/>
                </a:solidFill>
                <a:latin typeface="Times New Roman"/>
                <a:ea typeface="Times New Roman"/>
                <a:cs typeface="Times New Roman"/>
                <a:sym typeface="Times New Roman"/>
              </a:rPr>
              <a:t>.</a:t>
            </a:r>
            <a:endParaRPr sz="1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b="1"/>
              <a:t>Target audience</a:t>
            </a:r>
            <a:endParaRPr sz="2900" b="1"/>
          </a:p>
        </p:txBody>
      </p:sp>
      <p:sp>
        <p:nvSpPr>
          <p:cNvPr id="273" name="Google Shape;273;p22"/>
          <p:cNvSpPr txBox="1">
            <a:spLocks noGrp="1"/>
          </p:cNvSpPr>
          <p:nvPr>
            <p:ph type="body" idx="1"/>
          </p:nvPr>
        </p:nvSpPr>
        <p:spPr>
          <a:xfrm>
            <a:off x="1297500" y="1886850"/>
            <a:ext cx="37989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i="1"/>
              <a:t>All those individual how like interact with other people and like to live a socially active life. </a:t>
            </a:r>
            <a:endParaRPr sz="1800" i="1"/>
          </a:p>
        </p:txBody>
      </p:sp>
      <p:pic>
        <p:nvPicPr>
          <p:cNvPr id="274" name="Google Shape;274;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5" name="Google Shape;275;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6" name="Google Shape;276;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7" name="Google Shape;27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3"/>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t>Key Features</a:t>
            </a:r>
            <a:endParaRPr sz="2800" b="1"/>
          </a:p>
        </p:txBody>
      </p:sp>
      <p:sp>
        <p:nvSpPr>
          <p:cNvPr id="283" name="Google Shape;283;p23"/>
          <p:cNvSpPr txBox="1">
            <a:spLocks noGrp="1"/>
          </p:cNvSpPr>
          <p:nvPr>
            <p:ph type="subTitle" idx="1"/>
          </p:nvPr>
        </p:nvSpPr>
        <p:spPr>
          <a:xfrm>
            <a:off x="1098525" y="1070050"/>
            <a:ext cx="6750600" cy="437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There are different  features in TalkOn  that make it an  interesting social media application.</a:t>
            </a:r>
            <a:endParaRPr/>
          </a:p>
        </p:txBody>
      </p:sp>
      <p:sp>
        <p:nvSpPr>
          <p:cNvPr id="284" name="Google Shape;284;p23"/>
          <p:cNvSpPr txBox="1">
            <a:spLocks noGrp="1"/>
          </p:cNvSpPr>
          <p:nvPr>
            <p:ph type="body" idx="2"/>
          </p:nvPr>
        </p:nvSpPr>
        <p:spPr>
          <a:xfrm>
            <a:off x="1203225" y="1886750"/>
            <a:ext cx="1991100" cy="275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a:t>Some key features of this application are sign in ,log in , post , chat and many more.</a:t>
            </a:r>
            <a:endParaRPr sz="1500"/>
          </a:p>
        </p:txBody>
      </p:sp>
      <p:grpSp>
        <p:nvGrpSpPr>
          <p:cNvPr id="285" name="Google Shape;285;p23"/>
          <p:cNvGrpSpPr/>
          <p:nvPr/>
        </p:nvGrpSpPr>
        <p:grpSpPr>
          <a:xfrm>
            <a:off x="6819875" y="1779400"/>
            <a:ext cx="2259900" cy="1618593"/>
            <a:chOff x="7005775" y="502800"/>
            <a:chExt cx="2259900" cy="1618593"/>
          </a:xfrm>
        </p:grpSpPr>
        <p:sp>
          <p:nvSpPr>
            <p:cNvPr id="286" name="Google Shape;286;p23"/>
            <p:cNvSpPr/>
            <p:nvPr/>
          </p:nvSpPr>
          <p:spPr>
            <a:xfrm>
              <a:off x="7005775" y="502800"/>
              <a:ext cx="2259900" cy="11034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7" name="Google Shape;287;p23"/>
            <p:cNvSpPr txBox="1"/>
            <p:nvPr/>
          </p:nvSpPr>
          <p:spPr>
            <a:xfrm>
              <a:off x="7597809" y="526826"/>
              <a:ext cx="1550400" cy="75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700">
                <a:solidFill>
                  <a:srgbClr val="D9F0FF"/>
                </a:solidFill>
              </a:endParaRPr>
            </a:p>
          </p:txBody>
        </p:sp>
        <p:pic>
          <p:nvPicPr>
            <p:cNvPr id="288" name="Google Shape;288;p23"/>
            <p:cNvPicPr preferRelativeResize="0"/>
            <p:nvPr/>
          </p:nvPicPr>
          <p:blipFill>
            <a:blip r:embed="rId3">
              <a:alphaModFix/>
            </a:blip>
            <a:stretch>
              <a:fillRect/>
            </a:stretch>
          </p:blipFill>
          <p:spPr>
            <a:xfrm>
              <a:off x="7138828" y="1908568"/>
              <a:ext cx="212825" cy="212825"/>
            </a:xfrm>
            <a:prstGeom prst="rect">
              <a:avLst/>
            </a:prstGeom>
            <a:noFill/>
            <a:ln>
              <a:noFill/>
            </a:ln>
          </p:spPr>
        </p:pic>
      </p:grpSp>
      <p:sp>
        <p:nvSpPr>
          <p:cNvPr id="289" name="Google Shape;289;p23"/>
          <p:cNvSpPr/>
          <p:nvPr/>
        </p:nvSpPr>
        <p:spPr>
          <a:xfrm flipH="1">
            <a:off x="3569929" y="1714948"/>
            <a:ext cx="3356400" cy="191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3"/>
          <p:cNvGrpSpPr/>
          <p:nvPr/>
        </p:nvGrpSpPr>
        <p:grpSpPr>
          <a:xfrm>
            <a:off x="5697512" y="1643138"/>
            <a:ext cx="1122449" cy="1668667"/>
            <a:chOff x="6505573" y="2745170"/>
            <a:chExt cx="1122000" cy="1668000"/>
          </a:xfrm>
        </p:grpSpPr>
        <p:sp>
          <p:nvSpPr>
            <p:cNvPr id="291" name="Google Shape;291;p23"/>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5" name="Google Shape;295;p23" descr="offset_comp_342327_edited.jpg"/>
          <p:cNvPicPr preferRelativeResize="0"/>
          <p:nvPr/>
        </p:nvPicPr>
        <p:blipFill rotWithShape="1">
          <a:blip r:embed="rId4">
            <a:alphaModFix/>
          </a:blip>
          <a:srcRect l="53168" t="53058" r="26238" b="16020"/>
          <a:stretch/>
        </p:blipFill>
        <p:spPr>
          <a:xfrm>
            <a:off x="5697568" y="1746965"/>
            <a:ext cx="1122300" cy="1461000"/>
          </a:xfrm>
          <a:prstGeom prst="rect">
            <a:avLst/>
          </a:prstGeom>
          <a:noFill/>
          <a:ln>
            <a:noFill/>
          </a:ln>
        </p:spPr>
      </p:pic>
      <p:sp>
        <p:nvSpPr>
          <p:cNvPr id="296" name="Google Shape;296;p23"/>
          <p:cNvSpPr/>
          <p:nvPr/>
        </p:nvSpPr>
        <p:spPr>
          <a:xfrm flipH="1">
            <a:off x="5623203" y="1643142"/>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3"/>
          <p:cNvGrpSpPr/>
          <p:nvPr/>
        </p:nvGrpSpPr>
        <p:grpSpPr>
          <a:xfrm>
            <a:off x="4801051" y="1805811"/>
            <a:ext cx="570528" cy="1135689"/>
            <a:chOff x="9543736" y="4486132"/>
            <a:chExt cx="570300" cy="1135235"/>
          </a:xfrm>
        </p:grpSpPr>
        <p:sp>
          <p:nvSpPr>
            <p:cNvPr id="298" name="Google Shape;298;p23"/>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2" name="Google Shape;302;p23" descr="offset_comp_342327_edited.jpg"/>
          <p:cNvPicPr preferRelativeResize="0"/>
          <p:nvPr/>
        </p:nvPicPr>
        <p:blipFill rotWithShape="1">
          <a:blip r:embed="rId4">
            <a:alphaModFix/>
          </a:blip>
          <a:srcRect l="41330" t="42211" r="47980" b="36733"/>
          <a:stretch/>
        </p:blipFill>
        <p:spPr>
          <a:xfrm>
            <a:off x="4801169" y="1886744"/>
            <a:ext cx="570300" cy="973800"/>
          </a:xfrm>
          <a:prstGeom prst="round2SameRect">
            <a:avLst>
              <a:gd name="adj1" fmla="val 4129"/>
              <a:gd name="adj2" fmla="val 0"/>
            </a:avLst>
          </a:prstGeom>
          <a:noFill/>
          <a:ln>
            <a:noFill/>
          </a:ln>
        </p:spPr>
      </p:pic>
      <p:sp>
        <p:nvSpPr>
          <p:cNvPr id="303" name="Google Shape;303;p23"/>
          <p:cNvSpPr/>
          <p:nvPr/>
        </p:nvSpPr>
        <p:spPr>
          <a:xfrm flipH="1">
            <a:off x="4801186" y="1898294"/>
            <a:ext cx="570300" cy="950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3"/>
          <p:cNvGrpSpPr/>
          <p:nvPr/>
        </p:nvGrpSpPr>
        <p:grpSpPr>
          <a:xfrm>
            <a:off x="7350028" y="3727561"/>
            <a:ext cx="499100" cy="758547"/>
            <a:chOff x="7384375" y="3728000"/>
            <a:chExt cx="498900" cy="758244"/>
          </a:xfrm>
        </p:grpSpPr>
        <p:sp>
          <p:nvSpPr>
            <p:cNvPr id="305" name="Google Shape;305;p23"/>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23"/>
          <p:cNvGrpSpPr/>
          <p:nvPr/>
        </p:nvGrpSpPr>
        <p:grpSpPr>
          <a:xfrm>
            <a:off x="7350063" y="3857292"/>
            <a:ext cx="523846" cy="507077"/>
            <a:chOff x="7384385" y="3857442"/>
            <a:chExt cx="523637" cy="506874"/>
          </a:xfrm>
        </p:grpSpPr>
        <p:sp>
          <p:nvSpPr>
            <p:cNvPr id="310" name="Google Shape;310;p23"/>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23"/>
            <p:cNvGrpSpPr/>
            <p:nvPr/>
          </p:nvGrpSpPr>
          <p:grpSpPr>
            <a:xfrm>
              <a:off x="7384385" y="3857442"/>
              <a:ext cx="523637" cy="498900"/>
              <a:chOff x="7384385" y="3857442"/>
              <a:chExt cx="523637" cy="498900"/>
            </a:xfrm>
          </p:grpSpPr>
          <p:sp>
            <p:nvSpPr>
              <p:cNvPr id="312" name="Google Shape;312;p23"/>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14" name="Google Shape;314;p23" descr="offset_comp_342327_edited.jpg"/>
          <p:cNvPicPr preferRelativeResize="0"/>
          <p:nvPr/>
        </p:nvPicPr>
        <p:blipFill rotWithShape="1">
          <a:blip r:embed="rId4">
            <a:alphaModFix/>
          </a:blip>
          <a:srcRect l="48584" t="47335" r="37425" b="36557"/>
          <a:stretch/>
        </p:blipFill>
        <p:spPr>
          <a:xfrm>
            <a:off x="7379612" y="3888791"/>
            <a:ext cx="438600" cy="437700"/>
          </a:xfrm>
          <a:prstGeom prst="ellipse">
            <a:avLst/>
          </a:prstGeom>
          <a:noFill/>
          <a:ln w="9525" cap="flat" cmpd="sng">
            <a:solidFill>
              <a:srgbClr val="FFFFFF"/>
            </a:solidFill>
            <a:prstDash val="solid"/>
            <a:round/>
            <a:headEnd type="none" w="sm" len="sm"/>
            <a:tailEnd type="none" w="sm" len="sm"/>
          </a:ln>
        </p:spPr>
      </p:pic>
      <p:grpSp>
        <p:nvGrpSpPr>
          <p:cNvPr id="315" name="Google Shape;315;p23"/>
          <p:cNvGrpSpPr/>
          <p:nvPr/>
        </p:nvGrpSpPr>
        <p:grpSpPr>
          <a:xfrm>
            <a:off x="7948338" y="3727561"/>
            <a:ext cx="477502" cy="758547"/>
            <a:chOff x="7982421" y="3727763"/>
            <a:chExt cx="477311" cy="758244"/>
          </a:xfrm>
        </p:grpSpPr>
        <p:sp>
          <p:nvSpPr>
            <p:cNvPr id="316" name="Google Shape;316;p23"/>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4" name="Google Shape;324;p23"/>
          <p:cNvPicPr preferRelativeResize="0"/>
          <p:nvPr/>
        </p:nvPicPr>
        <p:blipFill>
          <a:blip r:embed="rId5">
            <a:alphaModFix/>
          </a:blip>
          <a:stretch>
            <a:fillRect/>
          </a:stretch>
        </p:blipFill>
        <p:spPr>
          <a:xfrm>
            <a:off x="5973468" y="2122883"/>
            <a:ext cx="570525" cy="604429"/>
          </a:xfrm>
          <a:prstGeom prst="rect">
            <a:avLst/>
          </a:prstGeom>
          <a:noFill/>
          <a:ln>
            <a:noFill/>
          </a:ln>
        </p:spPr>
      </p:pic>
      <p:pic>
        <p:nvPicPr>
          <p:cNvPr id="325" name="Google Shape;325;p23"/>
          <p:cNvPicPr preferRelativeResize="0"/>
          <p:nvPr/>
        </p:nvPicPr>
        <p:blipFill>
          <a:blip r:embed="rId5">
            <a:alphaModFix/>
          </a:blip>
          <a:stretch>
            <a:fillRect/>
          </a:stretch>
        </p:blipFill>
        <p:spPr>
          <a:xfrm>
            <a:off x="4935447" y="2122881"/>
            <a:ext cx="301750" cy="319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4"/>
          <p:cNvSpPr txBox="1">
            <a:spLocks noGrp="1"/>
          </p:cNvSpPr>
          <p:nvPr>
            <p:ph type="title" idx="2"/>
          </p:nvPr>
        </p:nvSpPr>
        <p:spPr>
          <a:xfrm>
            <a:off x="281400" y="438540"/>
            <a:ext cx="3005700" cy="5109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a:solidFill>
                  <a:srgbClr val="FFFFFF"/>
                </a:solidFill>
                <a:latin typeface="Arial"/>
                <a:ea typeface="Arial"/>
                <a:cs typeface="Arial"/>
                <a:sym typeface="Arial"/>
              </a:rPr>
              <a:t>●</a:t>
            </a:r>
            <a:r>
              <a:rPr lang="en-GB" sz="700">
                <a:solidFill>
                  <a:srgbClr val="FFFFFF"/>
                </a:solidFill>
                <a:latin typeface="Arial"/>
                <a:ea typeface="Arial"/>
                <a:cs typeface="Arial"/>
                <a:sym typeface="Arial"/>
              </a:rPr>
              <a:t>   </a:t>
            </a:r>
            <a:r>
              <a:rPr lang="en-GB" sz="1800" b="1">
                <a:solidFill>
                  <a:srgbClr val="FFFFFF"/>
                </a:solidFill>
                <a:latin typeface="Arial"/>
                <a:ea typeface="Arial"/>
                <a:cs typeface="Arial"/>
                <a:sym typeface="Arial"/>
              </a:rPr>
              <a:t>Register / SignUp –</a:t>
            </a:r>
            <a:endParaRPr sz="1800" b="1">
              <a:solidFill>
                <a:srgbClr val="FFFFFF"/>
              </a:solidFill>
              <a:latin typeface="Arial"/>
              <a:ea typeface="Arial"/>
              <a:cs typeface="Arial"/>
              <a:sym typeface="Arial"/>
            </a:endParaRPr>
          </a:p>
          <a:p>
            <a:pPr marL="0" lvl="0" indent="0" algn="l" rtl="0">
              <a:spcBef>
                <a:spcPts val="1200"/>
              </a:spcBef>
              <a:spcAft>
                <a:spcPts val="0"/>
              </a:spcAft>
              <a:buNone/>
            </a:pPr>
            <a:endParaRPr sz="2600"/>
          </a:p>
        </p:txBody>
      </p:sp>
      <p:sp>
        <p:nvSpPr>
          <p:cNvPr id="331" name="Google Shape;331;p24"/>
          <p:cNvSpPr txBox="1">
            <a:spLocks noGrp="1"/>
          </p:cNvSpPr>
          <p:nvPr>
            <p:ph type="title"/>
          </p:nvPr>
        </p:nvSpPr>
        <p:spPr>
          <a:xfrm>
            <a:off x="372771" y="198770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600">
                <a:solidFill>
                  <a:srgbClr val="FFFFFF"/>
                </a:solidFill>
                <a:latin typeface="Times New Roman"/>
                <a:ea typeface="Times New Roman"/>
                <a:cs typeface="Times New Roman"/>
                <a:sym typeface="Times New Roman"/>
              </a:rPr>
              <a:t>This is our application’s sign up page. From this page we can register our self-using the email id. Email id should be unique for every user.</a:t>
            </a:r>
            <a:endParaRPr>
              <a:solidFill>
                <a:srgbClr val="FFFFFF"/>
              </a:solidFill>
            </a:endParaRPr>
          </a:p>
        </p:txBody>
      </p:sp>
      <p:sp>
        <p:nvSpPr>
          <p:cNvPr id="332" name="Google Shape;332;p24"/>
          <p:cNvSpPr txBox="1">
            <a:spLocks noGrp="1"/>
          </p:cNvSpPr>
          <p:nvPr>
            <p:ph type="body" idx="1"/>
          </p:nvPr>
        </p:nvSpPr>
        <p:spPr>
          <a:xfrm>
            <a:off x="6451271" y="1558313"/>
            <a:ext cx="2304900" cy="1797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600">
                <a:solidFill>
                  <a:srgbClr val="000000"/>
                </a:solidFill>
                <a:latin typeface="Average"/>
                <a:ea typeface="Average"/>
                <a:cs typeface="Average"/>
                <a:sym typeface="Average"/>
              </a:rPr>
              <a:t>The registered details will be stored in the Firebase Database. It will help us in future while log in. Because of the stored data, we will be able to log in any time using our email id.</a:t>
            </a:r>
            <a:endParaRPr sz="1600">
              <a:solidFill>
                <a:srgbClr val="000000"/>
              </a:solidFill>
              <a:latin typeface="Average"/>
              <a:ea typeface="Average"/>
              <a:cs typeface="Average"/>
              <a:sym typeface="Average"/>
            </a:endParaRPr>
          </a:p>
          <a:p>
            <a:pPr marL="0" lvl="0" indent="0" algn="l" rtl="0">
              <a:spcBef>
                <a:spcPts val="1200"/>
              </a:spcBef>
              <a:spcAft>
                <a:spcPts val="1600"/>
              </a:spcAft>
              <a:buNone/>
            </a:pPr>
            <a:endParaRPr/>
          </a:p>
        </p:txBody>
      </p:sp>
      <p:sp>
        <p:nvSpPr>
          <p:cNvPr id="333" name="Google Shape;333;p24"/>
          <p:cNvSpPr/>
          <p:nvPr/>
        </p:nvSpPr>
        <p:spPr>
          <a:xfrm flipH="1">
            <a:off x="2886886" y="1330368"/>
            <a:ext cx="3355200" cy="1909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4"/>
          <p:cNvGrpSpPr/>
          <p:nvPr/>
        </p:nvGrpSpPr>
        <p:grpSpPr>
          <a:xfrm>
            <a:off x="3424682" y="654842"/>
            <a:ext cx="2514107" cy="3604245"/>
            <a:chOff x="3983627" y="1697796"/>
            <a:chExt cx="1448219" cy="2860512"/>
          </a:xfrm>
        </p:grpSpPr>
        <p:sp>
          <p:nvSpPr>
            <p:cNvPr id="335" name="Google Shape;335;p24"/>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rot="-5400000">
              <a:off x="3278146" y="2404596"/>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8" name="Google Shape;338;p24"/>
          <p:cNvPicPr preferRelativeResize="0"/>
          <p:nvPr/>
        </p:nvPicPr>
        <p:blipFill>
          <a:blip r:embed="rId3">
            <a:alphaModFix/>
          </a:blip>
          <a:stretch>
            <a:fillRect/>
          </a:stretch>
        </p:blipFill>
        <p:spPr>
          <a:xfrm>
            <a:off x="3624121" y="654850"/>
            <a:ext cx="2115242" cy="360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5"/>
          <p:cNvSpPr txBox="1">
            <a:spLocks noGrp="1"/>
          </p:cNvSpPr>
          <p:nvPr>
            <p:ph type="title" idx="2"/>
          </p:nvPr>
        </p:nvSpPr>
        <p:spPr>
          <a:xfrm>
            <a:off x="582225" y="459490"/>
            <a:ext cx="3005700" cy="5109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None/>
            </a:pPr>
            <a:r>
              <a:rPr lang="en-GB" sz="1800">
                <a:solidFill>
                  <a:srgbClr val="FFFFFF"/>
                </a:solidFill>
                <a:latin typeface="Arial"/>
                <a:ea typeface="Arial"/>
                <a:cs typeface="Arial"/>
                <a:sym typeface="Arial"/>
              </a:rPr>
              <a:t>●</a:t>
            </a:r>
            <a:r>
              <a:rPr lang="en-GB" sz="700">
                <a:solidFill>
                  <a:srgbClr val="FFFFFF"/>
                </a:solidFill>
                <a:latin typeface="Arial"/>
                <a:ea typeface="Arial"/>
                <a:cs typeface="Arial"/>
                <a:sym typeface="Arial"/>
              </a:rPr>
              <a:t>   </a:t>
            </a:r>
            <a:r>
              <a:rPr lang="en-GB" sz="1800" b="1">
                <a:solidFill>
                  <a:srgbClr val="FFFFFF"/>
                </a:solidFill>
                <a:latin typeface="Arial"/>
                <a:ea typeface="Arial"/>
                <a:cs typeface="Arial"/>
                <a:sym typeface="Arial"/>
              </a:rPr>
              <a:t>Log In / Sign In –</a:t>
            </a:r>
            <a:endParaRPr sz="1800" b="1">
              <a:solidFill>
                <a:srgbClr val="FFFFFF"/>
              </a:solidFill>
              <a:latin typeface="Arial"/>
              <a:ea typeface="Arial"/>
              <a:cs typeface="Arial"/>
              <a:sym typeface="Arial"/>
            </a:endParaRPr>
          </a:p>
          <a:p>
            <a:pPr marL="0" lvl="0" indent="0" algn="l" rtl="0">
              <a:spcBef>
                <a:spcPts val="1200"/>
              </a:spcBef>
              <a:spcAft>
                <a:spcPts val="0"/>
              </a:spcAft>
              <a:buNone/>
            </a:pPr>
            <a:endParaRPr/>
          </a:p>
        </p:txBody>
      </p:sp>
      <p:sp>
        <p:nvSpPr>
          <p:cNvPr id="344" name="Google Shape;344;p25"/>
          <p:cNvSpPr txBox="1">
            <a:spLocks noGrp="1"/>
          </p:cNvSpPr>
          <p:nvPr>
            <p:ph type="title"/>
          </p:nvPr>
        </p:nvSpPr>
        <p:spPr>
          <a:xfrm>
            <a:off x="281075" y="1371300"/>
            <a:ext cx="284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400" b="1">
                <a:solidFill>
                  <a:srgbClr val="000000"/>
                </a:solidFill>
                <a:latin typeface="Arial"/>
                <a:ea typeface="Arial"/>
                <a:cs typeface="Arial"/>
                <a:sym typeface="Arial"/>
              </a:rPr>
              <a:t> </a:t>
            </a:r>
            <a:endParaRPr sz="1400" b="1">
              <a:solidFill>
                <a:srgbClr val="000000"/>
              </a:solidFill>
              <a:latin typeface="Arial"/>
              <a:ea typeface="Arial"/>
              <a:cs typeface="Arial"/>
              <a:sym typeface="Arial"/>
            </a:endParaRPr>
          </a:p>
          <a:p>
            <a:pPr marL="0" lvl="0" indent="0" algn="l" rtl="0">
              <a:lnSpc>
                <a:spcPct val="115000"/>
              </a:lnSpc>
              <a:spcBef>
                <a:spcPts val="1200"/>
              </a:spcBef>
              <a:spcAft>
                <a:spcPts val="1600"/>
              </a:spcAft>
              <a:buNone/>
            </a:pPr>
            <a:r>
              <a:rPr lang="en-GB" sz="1600">
                <a:solidFill>
                  <a:srgbClr val="FFFFFF"/>
                </a:solidFill>
                <a:latin typeface="Times New Roman"/>
                <a:ea typeface="Times New Roman"/>
                <a:cs typeface="Times New Roman"/>
                <a:sym typeface="Times New Roman"/>
              </a:rPr>
              <a:t>This is our application Log in page. With this help, user can log in any time by entering the unique email address and its password</a:t>
            </a:r>
            <a:endParaRPr>
              <a:solidFill>
                <a:srgbClr val="FFFFFF"/>
              </a:solidFill>
            </a:endParaRPr>
          </a:p>
        </p:txBody>
      </p:sp>
      <p:sp>
        <p:nvSpPr>
          <p:cNvPr id="345" name="Google Shape;345;p25"/>
          <p:cNvSpPr txBox="1">
            <a:spLocks noGrp="1"/>
          </p:cNvSpPr>
          <p:nvPr>
            <p:ph type="body" idx="1"/>
          </p:nvPr>
        </p:nvSpPr>
        <p:spPr>
          <a:xfrm>
            <a:off x="5874275" y="1872475"/>
            <a:ext cx="2844900" cy="17973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GB" sz="1200">
                <a:solidFill>
                  <a:srgbClr val="000000"/>
                </a:solidFill>
                <a:latin typeface="Times New Roman"/>
                <a:ea typeface="Times New Roman"/>
                <a:cs typeface="Times New Roman"/>
                <a:sym typeface="Times New Roman"/>
              </a:rPr>
              <a:t>While registering, the user information was stored on Firebase Realtime Database. Through this Database we can check the details enter by the user while login. Here is the user interface of the log in page.</a:t>
            </a:r>
            <a:endParaRPr sz="1200">
              <a:solidFill>
                <a:srgbClr val="000000"/>
              </a:solidFill>
              <a:latin typeface="Times New Roman"/>
              <a:ea typeface="Times New Roman"/>
              <a:cs typeface="Times New Roman"/>
              <a:sym typeface="Times New Roman"/>
            </a:endParaRPr>
          </a:p>
          <a:p>
            <a:pPr marL="0" lvl="0" indent="0" algn="l" rtl="0">
              <a:spcBef>
                <a:spcPts val="1200"/>
              </a:spcBef>
              <a:spcAft>
                <a:spcPts val="1600"/>
              </a:spcAft>
              <a:buNone/>
            </a:pPr>
            <a:endParaRPr/>
          </a:p>
        </p:txBody>
      </p:sp>
      <p:grpSp>
        <p:nvGrpSpPr>
          <p:cNvPr id="346" name="Google Shape;346;p25"/>
          <p:cNvGrpSpPr/>
          <p:nvPr/>
        </p:nvGrpSpPr>
        <p:grpSpPr>
          <a:xfrm>
            <a:off x="3735320" y="1050307"/>
            <a:ext cx="1662185" cy="3304690"/>
            <a:chOff x="3983627" y="1676395"/>
            <a:chExt cx="1449538" cy="2881914"/>
          </a:xfrm>
        </p:grpSpPr>
        <p:sp>
          <p:nvSpPr>
            <p:cNvPr id="347" name="Google Shape;347;p25"/>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0" name="Google Shape;350;p25" descr="offset_comp_342327_edited.jpg"/>
          <p:cNvPicPr preferRelativeResize="0"/>
          <p:nvPr/>
        </p:nvPicPr>
        <p:blipFill rotWithShape="1">
          <a:blip r:embed="rId3">
            <a:alphaModFix/>
          </a:blip>
          <a:srcRect l="37035" t="24455" r="37029" b="24455"/>
          <a:stretch/>
        </p:blipFill>
        <p:spPr>
          <a:xfrm>
            <a:off x="3440380" y="1013900"/>
            <a:ext cx="2119500" cy="3619200"/>
          </a:xfrm>
          <a:prstGeom prst="round2SameRect">
            <a:avLst>
              <a:gd name="adj1" fmla="val 4129"/>
              <a:gd name="adj2" fmla="val 0"/>
            </a:avLst>
          </a:prstGeom>
          <a:noFill/>
          <a:ln>
            <a:noFill/>
          </a:ln>
        </p:spPr>
      </p:pic>
      <p:sp>
        <p:nvSpPr>
          <p:cNvPr id="351" name="Google Shape;351;p25"/>
          <p:cNvSpPr/>
          <p:nvPr/>
        </p:nvSpPr>
        <p:spPr>
          <a:xfrm flipH="1">
            <a:off x="3735442" y="1117572"/>
            <a:ext cx="1659300" cy="2765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25"/>
          <p:cNvPicPr preferRelativeResize="0"/>
          <p:nvPr/>
        </p:nvPicPr>
        <p:blipFill>
          <a:blip r:embed="rId4">
            <a:alphaModFix/>
          </a:blip>
          <a:stretch>
            <a:fillRect/>
          </a:stretch>
        </p:blipFill>
        <p:spPr>
          <a:xfrm>
            <a:off x="3587913" y="1013925"/>
            <a:ext cx="1824425" cy="36191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658</Words>
  <PresentationFormat>On-screen Show (16:9)</PresentationFormat>
  <Paragraphs>72</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Average</vt:lpstr>
      <vt:lpstr>Montserrat</vt:lpstr>
      <vt:lpstr>Nunito</vt:lpstr>
      <vt:lpstr>Times New Roman</vt:lpstr>
      <vt:lpstr>Lato</vt:lpstr>
      <vt:lpstr>Roboto</vt:lpstr>
      <vt:lpstr>Impact</vt:lpstr>
      <vt:lpstr>Focus</vt:lpstr>
      <vt:lpstr>TALKON  PRESENTATION</vt:lpstr>
      <vt:lpstr>Content</vt:lpstr>
      <vt:lpstr>Overview</vt:lpstr>
      <vt:lpstr>Understanding the problems</vt:lpstr>
      <vt:lpstr>Project objective</vt:lpstr>
      <vt:lpstr>Target audience</vt:lpstr>
      <vt:lpstr>Key Features</vt:lpstr>
      <vt:lpstr>●   Register / SignUp – </vt:lpstr>
      <vt:lpstr>●   Log In / Sign In – </vt:lpstr>
      <vt:lpstr>Home </vt:lpstr>
      <vt:lpstr>●   Search – </vt:lpstr>
      <vt:lpstr>●   Add post – </vt:lpstr>
      <vt:lpstr>●   Profile – </vt:lpstr>
      <vt:lpstr>Account setting Page is one of our application main feature, .With the help of it, user can change the details of its account any time he or she want.t.  </vt:lpstr>
      <vt:lpstr>Project timeline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TALKON  PRESENTATION</dc:title>
  <cp:lastModifiedBy>Harshit</cp:lastModifiedBy>
  <cp:revision>1</cp:revision>
  <dcterms:modified xsi:type="dcterms:W3CDTF">2020-11-25T17:52:57Z</dcterms:modified>
</cp:coreProperties>
</file>